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3" r:id="rId1"/>
  </p:sldMasterIdLst>
  <p:notesMasterIdLst>
    <p:notesMasterId r:id="rId29"/>
  </p:notesMasterIdLst>
  <p:sldIdLst>
    <p:sldId id="256" r:id="rId2"/>
    <p:sldId id="281" r:id="rId3"/>
    <p:sldId id="260" r:id="rId4"/>
    <p:sldId id="258" r:id="rId5"/>
    <p:sldId id="265" r:id="rId6"/>
    <p:sldId id="262" r:id="rId7"/>
    <p:sldId id="263" r:id="rId8"/>
    <p:sldId id="267" r:id="rId9"/>
    <p:sldId id="278" r:id="rId10"/>
    <p:sldId id="279" r:id="rId11"/>
    <p:sldId id="280" r:id="rId12"/>
    <p:sldId id="273" r:id="rId13"/>
    <p:sldId id="274" r:id="rId14"/>
    <p:sldId id="264" r:id="rId15"/>
    <p:sldId id="275" r:id="rId16"/>
    <p:sldId id="282" r:id="rId17"/>
    <p:sldId id="283" r:id="rId18"/>
    <p:sldId id="284" r:id="rId19"/>
    <p:sldId id="286" r:id="rId20"/>
    <p:sldId id="276" r:id="rId21"/>
    <p:sldId id="277" r:id="rId22"/>
    <p:sldId id="268" r:id="rId23"/>
    <p:sldId id="287" r:id="rId24"/>
    <p:sldId id="269" r:id="rId25"/>
    <p:sldId id="270" r:id="rId26"/>
    <p:sldId id="271" r:id="rId27"/>
    <p:sldId id="27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0"/>
    <p:restoredTop sz="94682"/>
  </p:normalViewPr>
  <p:slideViewPr>
    <p:cSldViewPr snapToGrid="0" snapToObjects="1">
      <p:cViewPr varScale="1">
        <p:scale>
          <a:sx n="91" d="100"/>
          <a:sy n="91" d="100"/>
        </p:scale>
        <p:origin x="192" y="5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F4302-BDB0-F842-BF5A-2B4D249C4254}" type="datetimeFigureOut">
              <a:rPr lang="en-US" smtClean="0"/>
              <a:t>3/9/17</a:t>
            </a:fld>
            <a:endParaRPr lang="en-US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60537-1BF7-2E43-A474-78E30B4938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2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60537-1BF7-2E43-A474-78E30B4938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61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60537-1BF7-2E43-A474-78E30B4938D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57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60537-1BF7-2E43-A474-78E30B4938D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40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1947-6EA5-4149-84BA-A5B39586F91F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6BA9C-5EF2-9440-A621-C12D74CEB2AE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59579A0-72A3-D548-8E3F-49FC5E9B0527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6160B-CFC2-6A4D-9B40-55BB58C9D65E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1088-C081-2D40-9F6E-6EC868B9D2F3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B24C0-C166-7340-8FEB-85F0A0531CC9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1A417-BDCF-F44C-B40E-B6E364E90129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5421-C6F7-CF45-9575-0A4AD693B5F0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E016D-6305-AE47-8DD2-D2AE1E0FB70A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05BC-331B-9146-A598-DF7650083B13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4E93E-797B-4240-B2E6-D7145FF7AB5A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84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  <p:sldLayoutId id="2147484125" r:id="rId12"/>
    <p:sldLayoutId id="2147484126" r:id="rId13"/>
    <p:sldLayoutId id="2147484127" r:id="rId14"/>
    <p:sldLayoutId id="2147484128" r:id="rId15"/>
    <p:sldLayoutId id="2147484129" r:id="rId16"/>
    <p:sldLayoutId id="2147484130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google.android.apps.authenticator2" TargetMode="External"/><Relationship Id="rId4" Type="http://schemas.openxmlformats.org/officeDocument/2006/relationships/hyperlink" Target="https://support.apple.com/fr-ch/HT204681" TargetMode="External"/><Relationship Id="rId5" Type="http://schemas.openxmlformats.org/officeDocument/2006/relationships/hyperlink" Target="http://fc16.ifca.ai/preproceedings/24_Konoth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amipro.epfl.ch/paiemen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76726" y="2637456"/>
            <a:ext cx="8734926" cy="1660330"/>
          </a:xfrm>
        </p:spPr>
        <p:txBody>
          <a:bodyPr>
            <a:normAutofit fontScale="90000"/>
          </a:bodyPr>
          <a:lstStyle/>
          <a:p>
            <a:r>
              <a:rPr lang="en-CA" sz="4000" noProof="0" dirty="0" smtClean="0"/>
              <a:t>Student Seminar: </a:t>
            </a:r>
            <a:br>
              <a:rPr lang="en-CA" sz="4000" noProof="0" dirty="0" smtClean="0"/>
            </a:br>
            <a:r>
              <a:rPr lang="en-CA" sz="4000" noProof="0" dirty="0" smtClean="0"/>
              <a:t>Exploiting Two Factor Authentication of Android and IOS</a:t>
            </a:r>
            <a:endParaRPr lang="en-CA" sz="4000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noProof="0" dirty="0" smtClean="0"/>
              <a:t>Robin Solignac </a:t>
            </a:r>
          </a:p>
          <a:p>
            <a:r>
              <a:rPr lang="en-CA" noProof="0" dirty="0" smtClean="0"/>
              <a:t>235020</a:t>
            </a:r>
            <a:endParaRPr lang="en-CA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1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br>
              <a:rPr lang="en-CA" noProof="0" dirty="0" smtClean="0"/>
            </a:br>
            <a:r>
              <a:rPr lang="en-CA" noProof="0" dirty="0" smtClean="0"/>
              <a:t>Synchronization: Apple Continuity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177752"/>
          </a:xfrm>
        </p:spPr>
        <p:txBody>
          <a:bodyPr/>
          <a:lstStyle/>
          <a:p>
            <a:r>
              <a:rPr lang="en-CA" noProof="0" dirty="0" smtClean="0"/>
              <a:t>If user posses an IPhone and a Mac, ability to send and read SMS and IMessages from the mac.</a:t>
            </a:r>
          </a:p>
          <a:p>
            <a:endParaRPr lang="en-CA" noProof="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6" y="3792436"/>
            <a:ext cx="5726212" cy="242262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80321" y="3514625"/>
            <a:ext cx="5520455" cy="1623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prstClr val="white"/>
                </a:solidFill>
              </a:rPr>
              <a:t>Message stored in clear on the mac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prstClr val="white"/>
                </a:solidFill>
              </a:rPr>
              <a:t>Off by default</a:t>
            </a: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prstClr val="white"/>
                </a:solidFill>
              </a:rPr>
              <a:t>Need to be on the same LAN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3747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br>
              <a:rPr lang="en-CA" noProof="0" dirty="0" smtClean="0"/>
            </a:br>
            <a:r>
              <a:rPr lang="en-CA" noProof="0" dirty="0" smtClean="0"/>
              <a:t>Synchronization: Browser Sync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smtClean="0"/>
              <a:t>Synchronization of Bookmarks, history and open tabs between devices</a:t>
            </a:r>
          </a:p>
          <a:p>
            <a:r>
              <a:rPr lang="en-CA" noProof="0" dirty="0" smtClean="0"/>
              <a:t>Available </a:t>
            </a:r>
            <a:r>
              <a:rPr lang="en-CA" noProof="0" dirty="0" smtClean="0"/>
              <a:t>on majority of popular browser</a:t>
            </a:r>
          </a:p>
          <a:p>
            <a:r>
              <a:rPr lang="en-CA" noProof="0" dirty="0" smtClean="0"/>
              <a:t>Sync if logged under the same user account</a:t>
            </a:r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113" y="4843152"/>
            <a:ext cx="4119562" cy="171004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0913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br>
              <a:rPr lang="en-CA" noProof="0" dirty="0" smtClean="0"/>
            </a:br>
            <a:r>
              <a:rPr lang="en-CA" noProof="0" dirty="0" smtClean="0"/>
              <a:t>MitB: Man in the browser attack 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56002"/>
          </a:xfrm>
        </p:spPr>
        <p:txBody>
          <a:bodyPr/>
          <a:lstStyle/>
          <a:p>
            <a:r>
              <a:rPr lang="en-CA" noProof="0" dirty="0" smtClean="0"/>
              <a:t>Stronger </a:t>
            </a:r>
            <a:r>
              <a:rPr lang="en-CA" noProof="0" dirty="0" smtClean="0"/>
              <a:t>Variant of Man in </a:t>
            </a:r>
            <a:r>
              <a:rPr lang="en-CA" noProof="0" dirty="0" smtClean="0"/>
              <a:t>Middle attack. the attacker can do everything a browser can.</a:t>
            </a:r>
          </a:p>
          <a:p>
            <a:r>
              <a:rPr lang="en-CA" noProof="0" dirty="0" smtClean="0"/>
              <a:t>Like man in the middle:</a:t>
            </a:r>
          </a:p>
          <a:p>
            <a:pPr lvl="1"/>
            <a:r>
              <a:rPr lang="en-CA" noProof="0" dirty="0" smtClean="0"/>
              <a:t>Read and modify all data exchanged</a:t>
            </a:r>
          </a:p>
          <a:p>
            <a:pPr lvl="1"/>
            <a:r>
              <a:rPr lang="en-CA" noProof="0" dirty="0" smtClean="0"/>
              <a:t>Send arbitrary data in the name of the user</a:t>
            </a:r>
          </a:p>
          <a:p>
            <a:r>
              <a:rPr lang="en-CA" noProof="0" dirty="0" smtClean="0"/>
              <a:t>Unlike man in the middle:</a:t>
            </a:r>
          </a:p>
          <a:p>
            <a:pPr lvl="1"/>
            <a:r>
              <a:rPr lang="en-CA" noProof="0" dirty="0" smtClean="0"/>
              <a:t>Read and modify encrypted data before encryption &amp; after decryption</a:t>
            </a:r>
          </a:p>
          <a:p>
            <a:pPr lvl="1"/>
            <a:r>
              <a:rPr lang="en-CA" noProof="0" dirty="0" smtClean="0"/>
              <a:t>Read and modify browser related information: settings, cookies, bookmarks, history.</a:t>
            </a:r>
          </a:p>
          <a:p>
            <a:pPr lvl="1"/>
            <a:endParaRPr lang="en-CA" noProof="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0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endParaRPr lang="en-CA" noProof="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2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The model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smtClean="0"/>
              <a:t>The PC is compromised (physically stolen, Malware, malicious plugin, …)</a:t>
            </a:r>
          </a:p>
          <a:p>
            <a:r>
              <a:rPr lang="en-CA" noProof="0" dirty="0" smtClean="0"/>
              <a:t>MitB attack is performed</a:t>
            </a:r>
          </a:p>
          <a:p>
            <a:r>
              <a:rPr lang="en-CA" noProof="0" dirty="0" smtClean="0"/>
              <a:t>Connection to the service is hijacked (via password or cookie)</a:t>
            </a:r>
          </a:p>
          <a:p>
            <a:r>
              <a:rPr lang="en-CA" noProof="0" dirty="0" smtClean="0"/>
              <a:t>To complete authentication (or transaction) OTP\TAN is send via SMS to victim phone</a:t>
            </a:r>
          </a:p>
          <a:p>
            <a:r>
              <a:rPr lang="en-CA" noProof="0" dirty="0" smtClean="0"/>
              <a:t>Phone is sane and run either on Android or </a:t>
            </a:r>
            <a:r>
              <a:rPr lang="en-CA" noProof="0" dirty="0" err="1" smtClean="0"/>
              <a:t>Ios</a:t>
            </a:r>
            <a:endParaRPr lang="en-CA" noProof="0" dirty="0" smtClean="0"/>
          </a:p>
          <a:p>
            <a:r>
              <a:rPr lang="en-CA" dirty="0" smtClean="0"/>
              <a:t>Goal: steal the SMS 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Android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455951"/>
          </a:xfrm>
        </p:spPr>
        <p:txBody>
          <a:bodyPr/>
          <a:lstStyle/>
          <a:p>
            <a:r>
              <a:rPr lang="en-CA" noProof="0" dirty="0" smtClean="0"/>
              <a:t>Form </a:t>
            </a:r>
            <a:r>
              <a:rPr lang="en-CA" noProof="0" dirty="0" err="1" smtClean="0"/>
              <a:t>MitB</a:t>
            </a:r>
            <a:r>
              <a:rPr lang="en-CA" noProof="0" dirty="0" smtClean="0"/>
              <a:t> hijack Google session</a:t>
            </a:r>
          </a:p>
          <a:p>
            <a:r>
              <a:rPr lang="en-CA" noProof="0" dirty="0" smtClean="0"/>
              <a:t>Remotely Install SMS stealing app from playstore</a:t>
            </a:r>
          </a:p>
          <a:p>
            <a:r>
              <a:rPr lang="en-CA" noProof="0" dirty="0" smtClean="0"/>
              <a:t>App will forward OTP or TAN to attacker</a:t>
            </a:r>
            <a:endParaRPr lang="en-CA" noProof="0" dirty="0"/>
          </a:p>
        </p:txBody>
      </p:sp>
      <p:sp>
        <p:nvSpPr>
          <p:cNvPr id="7" name="ZoneTexte 6"/>
          <p:cNvSpPr txBox="1"/>
          <p:nvPr/>
        </p:nvSpPr>
        <p:spPr>
          <a:xfrm>
            <a:off x="680321" y="4295531"/>
            <a:ext cx="5430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2400" dirty="0" smtClean="0"/>
              <a:t>2 </a:t>
            </a:r>
            <a:r>
              <a:rPr lang="en-CA" sz="2400" dirty="0" smtClean="0"/>
              <a:t>difficulties</a:t>
            </a:r>
            <a:r>
              <a:rPr lang="fr-FR" sz="2400" dirty="0" smtClean="0"/>
              <a:t>: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z="2400" dirty="0" smtClean="0"/>
              <a:t>Bypass </a:t>
            </a:r>
            <a:r>
              <a:rPr lang="fr-FR" sz="2400" dirty="0"/>
              <a:t>Google </a:t>
            </a:r>
            <a:r>
              <a:rPr lang="fr-FR" sz="2400" dirty="0" err="1"/>
              <a:t>Bouncer</a:t>
            </a:r>
            <a:endParaRPr lang="fr-FR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fr-FR" sz="2400" dirty="0" err="1" smtClean="0"/>
              <a:t>Activate</a:t>
            </a:r>
            <a:r>
              <a:rPr lang="fr-FR" sz="2400" dirty="0" smtClean="0"/>
              <a:t> the </a:t>
            </a:r>
            <a:r>
              <a:rPr lang="fr-FR" sz="2400" dirty="0" err="1" smtClean="0"/>
              <a:t>app</a:t>
            </a:r>
            <a:endParaRPr lang="fr-FR" sz="2400" dirty="0"/>
          </a:p>
        </p:txBody>
      </p:sp>
      <p:pic>
        <p:nvPicPr>
          <p:cNvPr id="8" name="Espace réservé du contenu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22" y="3724406"/>
            <a:ext cx="6960138" cy="28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Android | Google </a:t>
            </a:r>
            <a:r>
              <a:rPr lang="en-CA" dirty="0"/>
              <a:t>Bouncer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455951"/>
          </a:xfrm>
        </p:spPr>
        <p:txBody>
          <a:bodyPr/>
          <a:lstStyle/>
          <a:p>
            <a:r>
              <a:rPr lang="fr-FR" dirty="0" err="1"/>
              <a:t>A</a:t>
            </a:r>
            <a:r>
              <a:rPr lang="fr-FR" dirty="0" err="1" smtClean="0"/>
              <a:t>utomated</a:t>
            </a:r>
            <a:r>
              <a:rPr lang="fr-FR" dirty="0" smtClean="0"/>
              <a:t> </a:t>
            </a:r>
            <a:r>
              <a:rPr lang="fr-FR" dirty="0"/>
              <a:t>malware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tool</a:t>
            </a:r>
            <a:r>
              <a:rPr lang="fr-FR" dirty="0"/>
              <a:t> </a:t>
            </a:r>
            <a:r>
              <a:rPr lang="en-CA" dirty="0" smtClean="0"/>
              <a:t>deployed on </a:t>
            </a:r>
            <a:r>
              <a:rPr lang="en-CA" dirty="0" err="1" smtClean="0"/>
              <a:t>Playstore</a:t>
            </a:r>
            <a:endParaRPr lang="en-CA" dirty="0" smtClean="0"/>
          </a:p>
          <a:p>
            <a:r>
              <a:rPr lang="en-CA" dirty="0" smtClean="0"/>
              <a:t>Analyses all uploaded apps</a:t>
            </a:r>
          </a:p>
          <a:p>
            <a:r>
              <a:rPr lang="en-CA" dirty="0" smtClean="0"/>
              <a:t>Static </a:t>
            </a:r>
            <a:r>
              <a:rPr lang="en-CA" dirty="0"/>
              <a:t>and dynamic analysis</a:t>
            </a:r>
            <a:endParaRPr lang="fr-FR" dirty="0"/>
          </a:p>
        </p:txBody>
      </p:sp>
      <p:sp>
        <p:nvSpPr>
          <p:cNvPr id="8" name="Espace réservé du contenu 4"/>
          <p:cNvSpPr txBox="1">
            <a:spLocks/>
          </p:cNvSpPr>
          <p:nvPr/>
        </p:nvSpPr>
        <p:spPr>
          <a:xfrm>
            <a:off x="680321" y="4295531"/>
            <a:ext cx="5636073" cy="1455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Recent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show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bypass.</a:t>
            </a:r>
          </a:p>
          <a:p>
            <a:r>
              <a:rPr lang="fr-FR" dirty="0"/>
              <a:t>Exemple: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malicious</a:t>
            </a:r>
            <a:r>
              <a:rPr lang="fr-FR" dirty="0"/>
              <a:t> code </a:t>
            </a:r>
            <a:r>
              <a:rPr lang="fr-FR" dirty="0" err="1"/>
              <a:t>remotly</a:t>
            </a:r>
            <a:r>
              <a:rPr lang="fr-FR" dirty="0"/>
              <a:t> via web-</a:t>
            </a:r>
            <a:r>
              <a:rPr lang="fr-FR" dirty="0" err="1"/>
              <a:t>view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660" y="4623508"/>
            <a:ext cx="4858043" cy="170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9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Android | App activation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455951"/>
          </a:xfrm>
        </p:spPr>
        <p:txBody>
          <a:bodyPr/>
          <a:lstStyle/>
          <a:p>
            <a:r>
              <a:rPr lang="fr-FR" dirty="0" smtClean="0"/>
              <a:t>Apps </a:t>
            </a:r>
            <a:r>
              <a:rPr lang="fr-FR" dirty="0" err="1" smtClean="0"/>
              <a:t>can’t</a:t>
            </a:r>
            <a:r>
              <a:rPr lang="fr-FR" dirty="0" smtClean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triggered</a:t>
            </a:r>
            <a:r>
              <a:rPr lang="fr-FR" dirty="0"/>
              <a:t> by an </a:t>
            </a:r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err="1" smtClean="0"/>
              <a:t>event</a:t>
            </a:r>
            <a:r>
              <a:rPr lang="fr-FR" dirty="0" smtClean="0"/>
              <a:t> (</a:t>
            </a:r>
            <a:r>
              <a:rPr lang="fr-FR" dirty="0" err="1" smtClean="0"/>
              <a:t>i.e</a:t>
            </a:r>
            <a:r>
              <a:rPr lang="fr-FR" dirty="0" smtClean="0"/>
              <a:t> SMS) </a:t>
            </a:r>
            <a:r>
              <a:rPr lang="fr-FR" dirty="0" err="1" smtClean="0"/>
              <a:t>until</a:t>
            </a:r>
            <a:r>
              <a:rPr lang="fr-FR" dirty="0" smtClean="0"/>
              <a:t> </a:t>
            </a:r>
            <a:r>
              <a:rPr lang="fr-FR" dirty="0" err="1" smtClean="0"/>
              <a:t>being</a:t>
            </a:r>
            <a:r>
              <a:rPr lang="fr-FR" dirty="0" smtClean="0"/>
              <a:t> </a:t>
            </a:r>
            <a:r>
              <a:rPr lang="fr-FR" dirty="0" err="1" smtClean="0"/>
              <a:t>opened</a:t>
            </a:r>
            <a:r>
              <a:rPr lang="fr-FR" dirty="0" smtClean="0"/>
              <a:t> for the 1</a:t>
            </a:r>
            <a:r>
              <a:rPr lang="fr-FR" baseline="30000" dirty="0" smtClean="0"/>
              <a:t>st</a:t>
            </a:r>
            <a:r>
              <a:rPr lang="fr-FR" dirty="0" smtClean="0"/>
              <a:t>  time</a:t>
            </a:r>
          </a:p>
          <a:p>
            <a:r>
              <a:rPr lang="fr-FR" dirty="0" err="1" smtClean="0"/>
              <a:t>Need</a:t>
            </a:r>
            <a:r>
              <a:rPr lang="fr-FR" dirty="0" smtClean="0"/>
              <a:t> to trick user </a:t>
            </a:r>
            <a:r>
              <a:rPr lang="fr-FR" dirty="0" err="1" smtClean="0"/>
              <a:t>into</a:t>
            </a:r>
            <a:r>
              <a:rPr lang="fr-FR" dirty="0" smtClean="0"/>
              <a:t> </a:t>
            </a:r>
            <a:r>
              <a:rPr lang="fr-FR" dirty="0" err="1" smtClean="0"/>
              <a:t>opening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Espace réservé du contenu 4"/>
          <p:cNvSpPr txBox="1">
            <a:spLocks/>
          </p:cNvSpPr>
          <p:nvPr/>
        </p:nvSpPr>
        <p:spPr>
          <a:xfrm>
            <a:off x="680321" y="4295531"/>
            <a:ext cx="9940787" cy="1455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Solution 1: </a:t>
            </a:r>
            <a:r>
              <a:rPr lang="fr-FR" dirty="0" err="1" smtClean="0"/>
              <a:t>clickbait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  <a:p>
            <a:pPr lvl="1"/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user </a:t>
            </a:r>
            <a:r>
              <a:rPr lang="fr-FR" dirty="0" err="1" smtClean="0"/>
              <a:t>want</a:t>
            </a:r>
            <a:r>
              <a:rPr lang="fr-FR" dirty="0" smtClean="0"/>
              <a:t> to click on the notification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62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Android | App activation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939705"/>
          </a:xfrm>
        </p:spPr>
        <p:txBody>
          <a:bodyPr/>
          <a:lstStyle/>
          <a:p>
            <a:r>
              <a:rPr lang="fr-FR" dirty="0"/>
              <a:t>Solution </a:t>
            </a:r>
            <a:r>
              <a:rPr lang="fr-FR" dirty="0" smtClean="0"/>
              <a:t>2: Browser redirection activation</a:t>
            </a:r>
            <a:endParaRPr lang="fr-FR" dirty="0"/>
          </a:p>
          <a:p>
            <a:pPr lvl="1"/>
            <a:r>
              <a:rPr lang="fr-FR" dirty="0" err="1" smtClean="0"/>
              <a:t>Webpages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trigger </a:t>
            </a:r>
            <a:r>
              <a:rPr lang="fr-FR" dirty="0" err="1" smtClean="0"/>
              <a:t>oppening</a:t>
            </a:r>
            <a:r>
              <a:rPr lang="fr-FR" dirty="0" smtClean="0"/>
              <a:t> of </a:t>
            </a:r>
            <a:r>
              <a:rPr lang="fr-FR" dirty="0" err="1" smtClean="0"/>
              <a:t>apps</a:t>
            </a:r>
            <a:r>
              <a:rPr lang="fr-FR" dirty="0" smtClean="0"/>
              <a:t> (</a:t>
            </a:r>
            <a:r>
              <a:rPr lang="fr-FR" dirty="0" err="1" smtClean="0"/>
              <a:t>i.e</a:t>
            </a:r>
            <a:r>
              <a:rPr lang="fr-FR" dirty="0" smtClean="0"/>
              <a:t> Twitter)</a:t>
            </a:r>
          </a:p>
          <a:p>
            <a:pPr lvl="1"/>
            <a:r>
              <a:rPr lang="fr-FR" dirty="0" err="1" smtClean="0"/>
              <a:t>Modify</a:t>
            </a:r>
            <a:r>
              <a:rPr lang="fr-FR" dirty="0" smtClean="0"/>
              <a:t> all </a:t>
            </a:r>
            <a:r>
              <a:rPr lang="fr-FR" dirty="0" err="1" smtClean="0"/>
              <a:t>history</a:t>
            </a:r>
            <a:r>
              <a:rPr lang="fr-FR" dirty="0" smtClean="0"/>
              <a:t>, bookmarks and </a:t>
            </a:r>
            <a:r>
              <a:rPr lang="fr-FR" dirty="0" err="1" smtClean="0"/>
              <a:t>tabs</a:t>
            </a:r>
            <a:r>
              <a:rPr lang="fr-FR" dirty="0" smtClean="0"/>
              <a:t> to links </a:t>
            </a:r>
            <a:r>
              <a:rPr lang="fr-FR" dirty="0" err="1" smtClean="0"/>
              <a:t>who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trigger the </a:t>
            </a:r>
            <a:r>
              <a:rPr lang="fr-FR" dirty="0" err="1" smtClean="0"/>
              <a:t>app</a:t>
            </a:r>
            <a:endParaRPr lang="fr-FR" dirty="0" smtClean="0"/>
          </a:p>
          <a:p>
            <a:pPr lvl="1"/>
            <a:r>
              <a:rPr lang="fr-FR" dirty="0" smtClean="0"/>
              <a:t>This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consider</a:t>
            </a:r>
            <a:r>
              <a:rPr lang="fr-FR" dirty="0" smtClean="0"/>
              <a:t> as a </a:t>
            </a:r>
            <a:r>
              <a:rPr lang="fr-FR" dirty="0" err="1" smtClean="0"/>
              <a:t>valid</a:t>
            </a:r>
            <a:r>
              <a:rPr lang="fr-FR" dirty="0" smtClean="0"/>
              <a:t> first </a:t>
            </a:r>
            <a:r>
              <a:rPr lang="fr-FR" dirty="0" err="1" smtClean="0"/>
              <a:t>opening</a:t>
            </a:r>
            <a:endParaRPr lang="fr-FR" dirty="0" smtClean="0"/>
          </a:p>
          <a:p>
            <a:pPr lvl="1"/>
            <a:r>
              <a:rPr lang="fr-FR" dirty="0" err="1" smtClean="0"/>
              <a:t>Malicious</a:t>
            </a:r>
            <a:r>
              <a:rPr lang="fr-FR" dirty="0" smtClean="0"/>
              <a:t> </a:t>
            </a:r>
            <a:r>
              <a:rPr lang="fr-FR" dirty="0" err="1" smtClean="0"/>
              <a:t>app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redirect</a:t>
            </a:r>
            <a:r>
              <a:rPr lang="fr-FR" dirty="0" smtClean="0"/>
              <a:t> to the original </a:t>
            </a:r>
            <a:r>
              <a:rPr lang="fr-FR" dirty="0" err="1" smtClean="0"/>
              <a:t>link</a:t>
            </a: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6870660" y="5948883"/>
            <a:ext cx="510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http:\\</a:t>
            </a:r>
            <a:r>
              <a:rPr lang="en-CA" dirty="0" err="1" smtClean="0"/>
              <a:t>mal.icio.us</a:t>
            </a:r>
            <a:r>
              <a:rPr lang="en-CA" dirty="0" smtClean="0"/>
              <a:t>\</a:t>
            </a:r>
            <a:r>
              <a:rPr lang="en-CA" dirty="0" err="1" smtClean="0"/>
              <a:t>proxy.php?url</a:t>
            </a:r>
            <a:r>
              <a:rPr lang="en-CA" dirty="0"/>
              <a:t>=&lt;</a:t>
            </a:r>
            <a:r>
              <a:rPr lang="en-CA" dirty="0" err="1" smtClean="0"/>
              <a:t>original_url</a:t>
            </a:r>
            <a:r>
              <a:rPr lang="en-CA" dirty="0" smtClean="0"/>
              <a:t>&gt;</a:t>
            </a:r>
            <a:endParaRPr lang="en-CA" dirty="0"/>
          </a:p>
          <a:p>
            <a:pPr algn="ctr"/>
            <a:endParaRPr lang="en-CA" dirty="0"/>
          </a:p>
        </p:txBody>
      </p:sp>
      <p:sp>
        <p:nvSpPr>
          <p:cNvPr id="6" name="ZoneTexte 5"/>
          <p:cNvSpPr txBox="1"/>
          <p:nvPr/>
        </p:nvSpPr>
        <p:spPr>
          <a:xfrm>
            <a:off x="680321" y="4595853"/>
            <a:ext cx="45448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lang="fr-FR" sz="2400" dirty="0" err="1"/>
              <a:t>After</a:t>
            </a:r>
            <a:r>
              <a:rPr lang="fr-FR" sz="2400" dirty="0"/>
              <a:t> activation: </a:t>
            </a:r>
            <a:endParaRPr lang="fr-FR" sz="2400" dirty="0" smtClean="0"/>
          </a:p>
          <a:p>
            <a:pPr marL="742950" lvl="2" indent="-285750">
              <a:buFont typeface="Arial" charset="0"/>
              <a:buChar char="•"/>
            </a:pPr>
            <a:r>
              <a:rPr lang="fr-FR" sz="2400" dirty="0" smtClean="0"/>
              <a:t>rewrite </a:t>
            </a:r>
            <a:r>
              <a:rPr lang="fr-FR" sz="2400" dirty="0"/>
              <a:t>all </a:t>
            </a:r>
            <a:r>
              <a:rPr lang="fr-FR" sz="2400" dirty="0" smtClean="0"/>
              <a:t>links </a:t>
            </a:r>
            <a:r>
              <a:rPr lang="fr-FR" sz="2400" dirty="0"/>
              <a:t>to </a:t>
            </a:r>
            <a:r>
              <a:rPr lang="fr-FR" sz="2400" dirty="0" smtClean="0"/>
              <a:t>normal</a:t>
            </a:r>
          </a:p>
          <a:p>
            <a:pPr marL="742950" lvl="2" indent="-285750">
              <a:buFont typeface="Arial" charset="0"/>
              <a:buChar char="•"/>
            </a:pPr>
            <a:r>
              <a:rPr lang="fr-FR" sz="2400" dirty="0" err="1" smtClean="0"/>
              <a:t>Hide</a:t>
            </a:r>
            <a:r>
              <a:rPr lang="fr-FR" sz="2400" dirty="0" smtClean="0"/>
              <a:t> the </a:t>
            </a:r>
            <a:r>
              <a:rPr lang="fr-FR" sz="2400" dirty="0" err="1" smtClean="0"/>
              <a:t>app</a:t>
            </a:r>
            <a:endParaRPr lang="fr-FR" sz="2400" dirty="0"/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99818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Android | Setup Summary 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16" y="2336800"/>
            <a:ext cx="8700344" cy="3598863"/>
          </a:xfrm>
        </p:spPr>
      </p:pic>
    </p:spTree>
    <p:extLst>
      <p:ext uri="{BB962C8B-B14F-4D97-AF65-F5344CB8AC3E}">
        <p14:creationId xmlns:p14="http://schemas.microsoft.com/office/powerpoint/2010/main" val="53373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7163" y="2733709"/>
            <a:ext cx="8667293" cy="1373070"/>
          </a:xfrm>
        </p:spPr>
        <p:txBody>
          <a:bodyPr/>
          <a:lstStyle/>
          <a:p>
            <a:r>
              <a:rPr lang="en-CA" sz="4800" noProof="0" dirty="0" smtClean="0"/>
              <a:t>1. Introduction: The 2 Factors Authentication Model</a:t>
            </a:r>
            <a:endParaRPr lang="en-CA" sz="4800" noProof="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76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iOS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575139"/>
          </a:xfrm>
        </p:spPr>
        <p:txBody>
          <a:bodyPr/>
          <a:lstStyle/>
          <a:p>
            <a:r>
              <a:rPr lang="en-US" dirty="0" smtClean="0"/>
              <a:t>Since 2015 App can’t read SMS and notification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6" name="Espace réservé du contenu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11" y="3671667"/>
            <a:ext cx="5983440" cy="260318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80321" y="3671667"/>
            <a:ext cx="4510657" cy="1660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But if Continuity is activated: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All SMS are automatically send to the mac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/>
                </a:solidFill>
              </a:rPr>
              <a:t>Readable in clear by the </a:t>
            </a:r>
            <a:r>
              <a:rPr lang="en-US" sz="2000" dirty="0" smtClean="0">
                <a:solidFill>
                  <a:prstClr val="white"/>
                </a:solidFill>
              </a:rPr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59539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noProof="0" dirty="0" smtClean="0"/>
              <a:t>4. Discussion      </a:t>
            </a:r>
            <a:endParaRPr lang="en-CA" noProof="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Particularity, feasibility and solutions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9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</a:t>
            </a:r>
            <a:r>
              <a:rPr lang="en-CA" dirty="0" smtClean="0"/>
              <a:t>Discussion</a:t>
            </a:r>
            <a:br>
              <a:rPr lang="en-CA" dirty="0" smtClean="0"/>
            </a:br>
            <a:r>
              <a:rPr lang="en-CA" dirty="0" smtClean="0"/>
              <a:t>An attack on assumption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initial </a:t>
            </a:r>
            <a:r>
              <a:rPr lang="en-US" dirty="0" err="1" smtClean="0"/>
              <a:t>MitB</a:t>
            </a:r>
            <a:r>
              <a:rPr lang="en-US" dirty="0" smtClean="0"/>
              <a:t> infection, No use of bug or exploit</a:t>
            </a:r>
          </a:p>
          <a:p>
            <a:r>
              <a:rPr lang="en-US" dirty="0" smtClean="0"/>
              <a:t>Only use features offered by Google and Apple</a:t>
            </a:r>
          </a:p>
          <a:p>
            <a:endParaRPr lang="en-US" dirty="0"/>
          </a:p>
          <a:p>
            <a:r>
              <a:rPr lang="en-US" dirty="0" smtClean="0"/>
              <a:t>Hearth of the </a:t>
            </a:r>
            <a:r>
              <a:rPr lang="en-US" dirty="0" err="1" smtClean="0"/>
              <a:t>probleme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such features reduce the air-gap</a:t>
            </a:r>
          </a:p>
          <a:p>
            <a:pPr lvl="1"/>
            <a:r>
              <a:rPr lang="en-US" dirty="0" smtClean="0"/>
              <a:t>2FA assume </a:t>
            </a:r>
            <a:r>
              <a:rPr lang="en-US" smtClean="0"/>
              <a:t>the air-Gap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</a:t>
            </a:r>
            <a:r>
              <a:rPr lang="en-CA" dirty="0" smtClean="0"/>
              <a:t>Discussion</a:t>
            </a:r>
            <a:br>
              <a:rPr lang="en-CA" dirty="0" smtClean="0"/>
            </a:br>
            <a:r>
              <a:rPr lang="en-CA" dirty="0" smtClean="0"/>
              <a:t>An attack on assumption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9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Presentation of 2FA model</a:t>
            </a:r>
            <a:br>
              <a:rPr lang="en-CA" noProof="0" dirty="0" smtClean="0"/>
            </a:b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Presentation of 2FA model</a:t>
            </a:r>
            <a:br>
              <a:rPr lang="en-CA" noProof="0" dirty="0" smtClean="0"/>
            </a:b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5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Presentation of 2FA model</a:t>
            </a:r>
            <a:br>
              <a:rPr lang="en-CA" noProof="0" dirty="0" smtClean="0"/>
            </a:b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Images sources</a:t>
            </a:r>
            <a:br>
              <a:rPr lang="en-CA" noProof="0" dirty="0" smtClean="0"/>
            </a:b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11511679" cy="3599316"/>
          </a:xfrm>
        </p:spPr>
        <p:txBody>
          <a:bodyPr/>
          <a:lstStyle/>
          <a:p>
            <a:r>
              <a:rPr lang="en-CA" noProof="0" dirty="0" smtClean="0"/>
              <a:t>Epfl</a:t>
            </a:r>
            <a:r>
              <a:rPr lang="en-CA" noProof="0" dirty="0" smtClean="0"/>
              <a:t> website: </a:t>
            </a:r>
            <a:r>
              <a:rPr lang="en-CA" noProof="0" dirty="0" smtClean="0">
                <a:hlinkClick r:id="rId2"/>
              </a:rPr>
              <a:t>http://camipro.epfl.ch/paiement</a:t>
            </a:r>
            <a:endParaRPr lang="en-CA" noProof="0" dirty="0" smtClean="0"/>
          </a:p>
          <a:p>
            <a:r>
              <a:rPr lang="en-CA" noProof="0" dirty="0" smtClean="0"/>
              <a:t>Google Authenticator presentation on </a:t>
            </a:r>
            <a:r>
              <a:rPr lang="en-CA" noProof="0" dirty="0" smtClean="0"/>
              <a:t>p</a:t>
            </a:r>
            <a:r>
              <a:rPr lang="en-CA" noProof="0" dirty="0" smtClean="0"/>
              <a:t>laystore</a:t>
            </a:r>
            <a:r>
              <a:rPr lang="en-CA" noProof="0" dirty="0" smtClean="0"/>
              <a:t> : </a:t>
            </a:r>
            <a:r>
              <a:rPr lang="en-CA" noProof="0" dirty="0" smtClean="0">
                <a:hlinkClick r:id="rId3"/>
              </a:rPr>
              <a:t>https://play.google.com/store/apps/details?id=com.google.android.apps.authenticator2</a:t>
            </a:r>
            <a:endParaRPr lang="en-CA" noProof="0" dirty="0" smtClean="0"/>
          </a:p>
          <a:p>
            <a:r>
              <a:rPr lang="en-CA" noProof="0" dirty="0" smtClean="0"/>
              <a:t>Apple </a:t>
            </a:r>
            <a:r>
              <a:rPr lang="en-CA" noProof="0" dirty="0" smtClean="0"/>
              <a:t>website : </a:t>
            </a:r>
            <a:r>
              <a:rPr lang="en-CA" noProof="0" dirty="0" smtClean="0">
                <a:hlinkClick r:id="rId4"/>
              </a:rPr>
              <a:t>https://support.apple.com/fr-ch/HT204681</a:t>
            </a:r>
            <a:endParaRPr lang="en-CA" noProof="0" dirty="0" smtClean="0"/>
          </a:p>
          <a:p>
            <a:r>
              <a:rPr lang="en-CA" dirty="0" err="1"/>
              <a:t>Konoth</a:t>
            </a:r>
            <a:r>
              <a:rPr lang="en-CA" dirty="0"/>
              <a:t> et al. </a:t>
            </a:r>
            <a:r>
              <a:rPr lang="en-CA" dirty="0"/>
              <a:t>paper : </a:t>
            </a:r>
            <a:r>
              <a:rPr lang="en-CA" dirty="0">
                <a:hlinkClick r:id="rId5"/>
              </a:rPr>
              <a:t>http://fc16.ifca.ai/</a:t>
            </a:r>
            <a:r>
              <a:rPr lang="en-CA" dirty="0" err="1">
                <a:hlinkClick r:id="rId5"/>
              </a:rPr>
              <a:t>preproceedings</a:t>
            </a:r>
            <a:r>
              <a:rPr lang="en-CA" dirty="0">
                <a:hlinkClick r:id="rId5"/>
              </a:rPr>
              <a:t>/24_Konoth.pdf</a:t>
            </a:r>
            <a:endParaRPr lang="en-CA" noProof="0" dirty="0" smtClean="0"/>
          </a:p>
          <a:p>
            <a:r>
              <a:rPr lang="en-CA" noProof="0" dirty="0" smtClean="0"/>
              <a:t>Personal screenshots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28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1. Presentation of 2FA model</a:t>
            </a:r>
            <a:br>
              <a:rPr lang="en-CA" noProof="0" dirty="0" smtClean="0"/>
            </a:br>
            <a:r>
              <a:rPr lang="en-CA" noProof="0" dirty="0" smtClean="0"/>
              <a:t>The concept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56002"/>
          </a:xfrm>
        </p:spPr>
        <p:txBody>
          <a:bodyPr numCol="1">
            <a:normAutofit/>
          </a:bodyPr>
          <a:lstStyle/>
          <a:p>
            <a:r>
              <a:rPr lang="en-CA" noProof="0" dirty="0" smtClean="0"/>
              <a:t>Combination of </a:t>
            </a:r>
            <a:r>
              <a:rPr lang="en-CA" noProof="0" dirty="0" smtClean="0"/>
              <a:t>2 access control in order to authenticate</a:t>
            </a:r>
          </a:p>
          <a:p>
            <a:pPr lvl="1"/>
            <a:r>
              <a:rPr lang="en-CA" noProof="0" dirty="0" smtClean="0"/>
              <a:t>Something you know + Something you have</a:t>
            </a:r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r>
              <a:rPr lang="en-CA" noProof="0" dirty="0" smtClean="0"/>
              <a:t>Main goal: prevent authentication by third party in case of compromised password or main communication channel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129127"/>
            <a:ext cx="4176547" cy="166776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176" y="3129127"/>
            <a:ext cx="3556918" cy="182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1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1. Presentation of 2FA model</a:t>
            </a:r>
            <a:br>
              <a:rPr lang="en-CA" noProof="0" dirty="0" smtClean="0"/>
            </a:br>
            <a:r>
              <a:rPr lang="en-CA" noProof="0" dirty="0" smtClean="0"/>
              <a:t>The choice of smartphones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r>
              <a:rPr lang="en-CA" noProof="0" dirty="0" smtClean="0"/>
              <a:t>Majority of online modern 2FA use (smart)phone as “something you have”</a:t>
            </a:r>
          </a:p>
          <a:p>
            <a:pPr lvl="1"/>
            <a:r>
              <a:rPr lang="en-CA" noProof="0" dirty="0" smtClean="0"/>
              <a:t>Convenient: Don’t require the user to carry yet another card or devices</a:t>
            </a:r>
          </a:p>
          <a:p>
            <a:pPr lvl="1"/>
            <a:r>
              <a:rPr lang="en-CA" noProof="0" dirty="0" smtClean="0"/>
              <a:t>Available</a:t>
            </a:r>
            <a:r>
              <a:rPr lang="en-CA" noProof="0" dirty="0" smtClean="0"/>
              <a:t>: Large majority of user have one</a:t>
            </a:r>
          </a:p>
          <a:p>
            <a:pPr lvl="1"/>
            <a:r>
              <a:rPr lang="en-CA" noProof="0" dirty="0" smtClean="0"/>
              <a:t>Reachable &amp; Out of band: services can send message to it without using the main communication channel</a:t>
            </a:r>
          </a:p>
          <a:p>
            <a:endParaRPr lang="en-CA" noProof="0" dirty="0" smtClean="0"/>
          </a:p>
          <a:p>
            <a:endParaRPr lang="en-CA" noProof="0" dirty="0" smtClean="0"/>
          </a:p>
          <a:p>
            <a:r>
              <a:rPr lang="en-CA" dirty="0" smtClean="0"/>
              <a:t>Impleme</a:t>
            </a:r>
            <a:r>
              <a:rPr lang="en-CA" dirty="0" smtClean="0"/>
              <a:t>nt by </a:t>
            </a:r>
            <a:r>
              <a:rPr lang="en-CA" dirty="0" smtClean="0"/>
              <a:t>Google, Microsoft, Amazon, Twitch, </a:t>
            </a:r>
            <a:r>
              <a:rPr lang="en-CA" dirty="0" err="1" smtClean="0"/>
              <a:t>T</a:t>
            </a:r>
            <a:r>
              <a:rPr lang="en-CA" dirty="0" err="1" smtClean="0"/>
              <a:t>witer</a:t>
            </a:r>
            <a:r>
              <a:rPr lang="en-CA" dirty="0" smtClean="0"/>
              <a:t>, Visa, </a:t>
            </a:r>
            <a:r>
              <a:rPr lang="en-CA" dirty="0" err="1" smtClean="0"/>
              <a:t>Lastpass</a:t>
            </a:r>
            <a:r>
              <a:rPr lang="en-CA" dirty="0" smtClean="0"/>
              <a:t>,  </a:t>
            </a:r>
            <a:r>
              <a:rPr lang="mr-IN" dirty="0" smtClean="0"/>
              <a:t>…</a:t>
            </a:r>
            <a:r>
              <a:rPr lang="en-CA" dirty="0" smtClean="0"/>
              <a:t> </a:t>
            </a:r>
            <a:endParaRPr lang="en-CA" noProof="0" dirty="0" smtClean="0"/>
          </a:p>
          <a:p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0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1. Presentation of 2FA model</a:t>
            </a:r>
            <a:br>
              <a:rPr lang="en-CA" noProof="0" dirty="0" smtClean="0"/>
            </a:br>
            <a:r>
              <a:rPr lang="en-CA" noProof="0" dirty="0" smtClean="0"/>
              <a:t>Smartphone 2FA implementation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noProof="0" dirty="0" smtClean="0"/>
              <a:t>SMS One Time Password (OTP)</a:t>
            </a:r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65643" y="2336873"/>
            <a:ext cx="4700058" cy="767273"/>
          </a:xfrm>
        </p:spPr>
        <p:txBody>
          <a:bodyPr/>
          <a:lstStyle/>
          <a:p>
            <a:r>
              <a:rPr lang="en-CA" noProof="0" dirty="0" smtClean="0"/>
              <a:t>Dedicated application</a:t>
            </a:r>
          </a:p>
          <a:p>
            <a:pPr lvl="1"/>
            <a:r>
              <a:rPr lang="en-CA" noProof="0" dirty="0" smtClean="0"/>
              <a:t>Can rely on OTP or not</a:t>
            </a:r>
            <a:endParaRPr lang="en-CA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50" y="3104146"/>
            <a:ext cx="3429694" cy="187692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457" y="3106662"/>
            <a:ext cx="2007436" cy="356877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14" y="3104146"/>
            <a:ext cx="2059887" cy="35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Presentation of 2FA model</a:t>
            </a:r>
            <a:br>
              <a:rPr lang="en-CA" noProof="0" dirty="0" smtClean="0"/>
            </a:b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00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endParaRPr lang="en-CA" noProof="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8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br>
              <a:rPr lang="en-CA" noProof="0" dirty="0" smtClean="0"/>
            </a:br>
            <a:r>
              <a:rPr lang="en-CA" noProof="0" dirty="0" smtClean="0"/>
              <a:t>Synchronization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smtClean="0"/>
              <a:t>Actions performed one devices will have impact on the other</a:t>
            </a:r>
          </a:p>
          <a:p>
            <a:r>
              <a:rPr lang="en-CA" noProof="0" dirty="0" smtClean="0"/>
              <a:t>Make use of the 2 smoother</a:t>
            </a:r>
          </a:p>
          <a:p>
            <a:endParaRPr lang="en-CA" noProof="0" dirty="0" smtClean="0"/>
          </a:p>
          <a:p>
            <a:r>
              <a:rPr lang="en-CA" noProof="0" dirty="0" smtClean="0"/>
              <a:t>Purposely implements by developers</a:t>
            </a:r>
          </a:p>
          <a:p>
            <a:r>
              <a:rPr lang="en-CA" noProof="0" dirty="0" smtClean="0"/>
              <a:t>Blur the line (Air-gap) between the two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7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br>
              <a:rPr lang="en-CA" noProof="0" dirty="0" smtClean="0"/>
            </a:br>
            <a:r>
              <a:rPr lang="en-CA" noProof="0" dirty="0" smtClean="0"/>
              <a:t>Synchronization: Google play store website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676740"/>
          </a:xfrm>
        </p:spPr>
        <p:txBody>
          <a:bodyPr/>
          <a:lstStyle/>
          <a:p>
            <a:r>
              <a:rPr lang="en-CA" noProof="0" dirty="0" smtClean="0"/>
              <a:t>Possibility to install, from the browser, applications on the phone</a:t>
            </a:r>
          </a:p>
          <a:p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362" y="3013613"/>
            <a:ext cx="6662737" cy="347926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80321" y="3013613"/>
            <a:ext cx="4313710" cy="1827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Need to be </a:t>
            </a:r>
            <a:r>
              <a:rPr lang="en-US" sz="2400" dirty="0">
                <a:solidFill>
                  <a:prstClr val="white"/>
                </a:solidFill>
              </a:rPr>
              <a:t>logged under </a:t>
            </a:r>
            <a:r>
              <a:rPr lang="en-US" sz="2400" dirty="0" smtClean="0">
                <a:solidFill>
                  <a:prstClr val="white"/>
                </a:solidFill>
              </a:rPr>
              <a:t>the same Google account</a:t>
            </a:r>
            <a:endParaRPr lang="en-US" sz="2400" dirty="0">
              <a:solidFill>
                <a:prstClr val="white"/>
              </a:solidFill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Authorization also confirmed from the browser </a:t>
            </a:r>
            <a:endParaRPr lang="en-US" sz="2400" dirty="0">
              <a:solidFill>
                <a:prstClr val="white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89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FA_presentation" id="{E005294D-A506-8B47-BE2D-EB7C40CD32ED}" vid="{BE61294B-5153-F14D-AD4E-04D2D3FCF74E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2FA_presentation</Template>
  <TotalTime>1837</TotalTime>
  <Words>962</Words>
  <Application>Microsoft Macintosh PowerPoint</Application>
  <PresentationFormat>Grand écran</PresentationFormat>
  <Paragraphs>151</Paragraphs>
  <Slides>27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Calibri</vt:lpstr>
      <vt:lpstr>Mangal</vt:lpstr>
      <vt:lpstr>Trebuchet MS</vt:lpstr>
      <vt:lpstr>Arial</vt:lpstr>
      <vt:lpstr>Berlin</vt:lpstr>
      <vt:lpstr>Student Seminar:  Exploiting Two Factor Authentication of Android and IOS</vt:lpstr>
      <vt:lpstr>1. Introduction: The 2 Factors Authentication Model</vt:lpstr>
      <vt:lpstr>1. Presentation of 2FA model The concept</vt:lpstr>
      <vt:lpstr>1. Presentation of 2FA model The choice of smartphones</vt:lpstr>
      <vt:lpstr>1. Presentation of 2FA model Smartphone 2FA implementation</vt:lpstr>
      <vt:lpstr>Presentation of 2FA model </vt:lpstr>
      <vt:lpstr>2. Key concepts</vt:lpstr>
      <vt:lpstr>2. Key concepts Synchronization</vt:lpstr>
      <vt:lpstr>2. Key concepts Synchronization: Google play store website</vt:lpstr>
      <vt:lpstr>2. Key concepts Synchronization: Apple Continuity</vt:lpstr>
      <vt:lpstr>2. Key concepts Synchronization: Browser Sync</vt:lpstr>
      <vt:lpstr>2. Key concepts MitB: Man in the browser attack </vt:lpstr>
      <vt:lpstr>3. 2FA Attacks</vt:lpstr>
      <vt:lpstr>3. 2FA Attacks The model</vt:lpstr>
      <vt:lpstr>3. 2FA Attacks Android</vt:lpstr>
      <vt:lpstr>3. 2FA Attacks Android | Google Bouncer</vt:lpstr>
      <vt:lpstr>3. 2FA Attacks Android | App activation</vt:lpstr>
      <vt:lpstr>3. 2FA Attacks Android | App activation</vt:lpstr>
      <vt:lpstr>3. 2FA Attacks Android | Setup Summary </vt:lpstr>
      <vt:lpstr>3. 2FA Attacks iOS</vt:lpstr>
      <vt:lpstr>4. Discussion      </vt:lpstr>
      <vt:lpstr>4. Discussion An attack on assumption</vt:lpstr>
      <vt:lpstr>4. Discussion An attack on assumption</vt:lpstr>
      <vt:lpstr>Presentation of 2FA model </vt:lpstr>
      <vt:lpstr>Presentation of 2FA model </vt:lpstr>
      <vt:lpstr>Presentation of 2FA model </vt:lpstr>
      <vt:lpstr>Images sources 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Seminar:  Exploiting Two Factor Authentication of Android and IOS</dc:title>
  <dc:creator>Utilisateur de Microsoft Office</dc:creator>
  <cp:lastModifiedBy>Utilisateur de Microsoft Office</cp:lastModifiedBy>
  <cp:revision>39</cp:revision>
  <cp:lastPrinted>2017-03-10T09:38:52Z</cp:lastPrinted>
  <dcterms:created xsi:type="dcterms:W3CDTF">2017-03-09T09:11:17Z</dcterms:created>
  <dcterms:modified xsi:type="dcterms:W3CDTF">2017-03-10T15:48:51Z</dcterms:modified>
</cp:coreProperties>
</file>